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73" r:id="rId4"/>
    <p:sldId id="350" r:id="rId5"/>
    <p:sldId id="274" r:id="rId6"/>
    <p:sldId id="343" r:id="rId7"/>
    <p:sldId id="351" r:id="rId8"/>
    <p:sldId id="353" r:id="rId9"/>
    <p:sldId id="352" r:id="rId10"/>
    <p:sldId id="355" r:id="rId11"/>
    <p:sldId id="356" r:id="rId12"/>
    <p:sldId id="357" r:id="rId13"/>
    <p:sldId id="358" r:id="rId14"/>
    <p:sldId id="365" r:id="rId15"/>
    <p:sldId id="363" r:id="rId16"/>
    <p:sldId id="366" r:id="rId17"/>
    <p:sldId id="367" r:id="rId18"/>
    <p:sldId id="368" r:id="rId19"/>
    <p:sldId id="369" r:id="rId20"/>
    <p:sldId id="266" r:id="rId2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CC99"/>
    <a:srgbClr val="78DADA"/>
    <a:srgbClr val="71AFDE"/>
    <a:srgbClr val="6B91E1"/>
    <a:srgbClr val="EFE7FF"/>
    <a:srgbClr val="EFFFFF"/>
    <a:srgbClr val="D067D3"/>
    <a:srgbClr val="6570BF"/>
    <a:srgbClr val="6B8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65" autoAdjust="0"/>
  </p:normalViewPr>
  <p:slideViewPr>
    <p:cSldViewPr snapToGrid="0" showGuides="1">
      <p:cViewPr varScale="1">
        <p:scale>
          <a:sx n="106" d="100"/>
          <a:sy n="106" d="100"/>
        </p:scale>
        <p:origin x="126" y="216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39304461942261E-2"/>
          <c:y val="6.5585875984251973E-2"/>
          <c:w val="0.69524261811023624"/>
          <c:h val="0.8253464566929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&gt;10% mais % inférieur à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MCO</c:v>
                </c:pt>
                <c:pt idx="1">
                  <c:v>SSR</c:v>
                </c:pt>
                <c:pt idx="2">
                  <c:v>dialyse</c:v>
                </c:pt>
                <c:pt idx="3">
                  <c:v>HAD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</c:v>
                </c:pt>
                <c:pt idx="1">
                  <c:v>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7-4AA5-971B-411AB618221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conforme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MCO</c:v>
                </c:pt>
                <c:pt idx="1">
                  <c:v>SSR</c:v>
                </c:pt>
                <c:pt idx="2">
                  <c:v>dialyse</c:v>
                </c:pt>
                <c:pt idx="3">
                  <c:v>HAD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47</c:v>
                </c:pt>
                <c:pt idx="1">
                  <c:v>38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7-4AA5-971B-411AB618221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 conforme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MCO</c:v>
                </c:pt>
                <c:pt idx="1">
                  <c:v>SSR</c:v>
                </c:pt>
                <c:pt idx="2">
                  <c:v>dialyse</c:v>
                </c:pt>
                <c:pt idx="3">
                  <c:v>HAD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44</c:v>
                </c:pt>
                <c:pt idx="1">
                  <c:v>19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7-4AA5-971B-411AB6182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470784"/>
        <c:axId val="164472320"/>
        <c:axId val="0"/>
      </c:bar3DChart>
      <c:catAx>
        <c:axId val="16447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472320"/>
        <c:crosses val="autoZero"/>
        <c:auto val="1"/>
        <c:lblAlgn val="ctr"/>
        <c:lblOffset val="100"/>
        <c:noMultiLvlLbl val="0"/>
      </c:catAx>
      <c:valAx>
        <c:axId val="16447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7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431594488189"/>
          <c:y val="0.21364739173228348"/>
          <c:w val="0.32915173884514437"/>
          <c:h val="0.4070799704724409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D-4F4C-A198-605E2C032C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D-4F4C-A198-605E2C032CE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D-4F4C-A198-605E2C032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Public</c:v>
                </c:pt>
                <c:pt idx="1">
                  <c:v>Privé</c:v>
                </c:pt>
                <c:pt idx="2">
                  <c:v>ESPIC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0.43</c:v>
                </c:pt>
                <c:pt idx="1">
                  <c:v>0.34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FD-4F4C-A198-605E2C032C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49-425A-B86B-AF8DAF5742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49-425A-B86B-AF8DAF5742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49-425A-B86B-AF8DAF5742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49-425A-B86B-AF8DAF57422B}"/>
              </c:ext>
            </c:extLst>
          </c:dPt>
          <c:dLbls>
            <c:dLbl>
              <c:idx val="2"/>
              <c:layout>
                <c:manualLayout>
                  <c:x val="-0.12676588102157635"/>
                  <c:y val="2.0787420597211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49-425A-B86B-AF8DAF574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MCO</c:v>
                </c:pt>
                <c:pt idx="1">
                  <c:v>SSR</c:v>
                </c:pt>
                <c:pt idx="2">
                  <c:v>DIALYSE</c:v>
                </c:pt>
                <c:pt idx="3">
                  <c:v>HAD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0.59</c:v>
                </c:pt>
                <c:pt idx="1">
                  <c:v>0.35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9-425A-B86B-AF8DAF5742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0.92</c:v>
                </c:pt>
                <c:pt idx="1">
                  <c:v>0.9</c:v>
                </c:pt>
                <c:pt idx="2">
                  <c:v>0.94</c:v>
                </c:pt>
                <c:pt idx="3">
                  <c:v>0.86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D-402D-99E0-84BD293104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0.08</c:v>
                </c:pt>
                <c:pt idx="1">
                  <c:v>0.1</c:v>
                </c:pt>
                <c:pt idx="2">
                  <c:v>0.06</c:v>
                </c:pt>
                <c:pt idx="3">
                  <c:v>0.14000000000000001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D-402D-99E0-84BD2931042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D-402D-99E0-84BD29310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6456920"/>
        <c:axId val="386453312"/>
      </c:barChart>
      <c:lineChart>
        <c:grouping val="standard"/>
        <c:varyColors val="0"/>
        <c:ser>
          <c:idx val="3"/>
          <c:order val="3"/>
          <c:tx>
            <c:strRef>
              <c:f>Feuil1!$E$1</c:f>
              <c:strCache>
                <c:ptCount val="1"/>
                <c:pt idx="0">
                  <c:v>Effectifs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4867</c:v>
                </c:pt>
                <c:pt idx="1">
                  <c:v>3011</c:v>
                </c:pt>
                <c:pt idx="2">
                  <c:v>1636</c:v>
                </c:pt>
                <c:pt idx="3">
                  <c:v>140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D-402D-99E0-84BD29310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464016"/>
        <c:axId val="339909296"/>
      </c:lineChart>
      <c:catAx>
        <c:axId val="38645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3312"/>
        <c:crosses val="autoZero"/>
        <c:auto val="1"/>
        <c:lblAlgn val="ctr"/>
        <c:lblOffset val="100"/>
        <c:noMultiLvlLbl val="0"/>
      </c:catAx>
      <c:valAx>
        <c:axId val="38645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6920"/>
        <c:crosses val="autoZero"/>
        <c:crossBetween val="between"/>
      </c:valAx>
      <c:valAx>
        <c:axId val="339909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464016"/>
        <c:crosses val="max"/>
        <c:crossBetween val="between"/>
      </c:valAx>
      <c:catAx>
        <c:axId val="38946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990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 partir ATBgramme seul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B-4FF0-925A-BE6ABE52FE1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 partir clinique seule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B-4FF0-925A-BE6ABE52FE1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B-4FF0-925A-BE6ABE52F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74568"/>
        <c:axId val="689982768"/>
      </c:barChart>
      <c:catAx>
        <c:axId val="689974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9982768"/>
        <c:crosses val="autoZero"/>
        <c:auto val="1"/>
        <c:lblAlgn val="ctr"/>
        <c:lblOffset val="100"/>
        <c:noMultiLvlLbl val="0"/>
      </c:catAx>
      <c:valAx>
        <c:axId val="68998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997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17058901397319"/>
          <c:y val="0.23212983332300322"/>
          <c:w val="0.33182941098602675"/>
          <c:h val="0.53573990882901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et faite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0.23</c:v>
                </c:pt>
                <c:pt idx="1">
                  <c:v>0.28000000000000003</c:v>
                </c:pt>
                <c:pt idx="2">
                  <c:v>0.13</c:v>
                </c:pt>
                <c:pt idx="3">
                  <c:v>0.26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D-402D-99E0-84BD293104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 mais non faite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0.08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D-402D-99E0-84BD2931042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0.35</c:v>
                </c:pt>
                <c:pt idx="1">
                  <c:v>0.33</c:v>
                </c:pt>
                <c:pt idx="2">
                  <c:v>0.37</c:v>
                </c:pt>
                <c:pt idx="3">
                  <c:v>0.42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D-402D-99E0-84BD29310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6456920"/>
        <c:axId val="386453312"/>
      </c:barChart>
      <c:lineChart>
        <c:grouping val="standard"/>
        <c:varyColors val="0"/>
        <c:ser>
          <c:idx val="3"/>
          <c:order val="3"/>
          <c:tx>
            <c:strRef>
              <c:f>Feuil1!$E$1</c:f>
              <c:strCache>
                <c:ptCount val="1"/>
                <c:pt idx="0">
                  <c:v>Effectifs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TOTAL</c:v>
                </c:pt>
                <c:pt idx="1">
                  <c:v>MCO</c:v>
                </c:pt>
                <c:pt idx="2">
                  <c:v>SSR</c:v>
                </c:pt>
                <c:pt idx="3">
                  <c:v>DIALYSE</c:v>
                </c:pt>
                <c:pt idx="4">
                  <c:v>HAD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4867</c:v>
                </c:pt>
                <c:pt idx="1">
                  <c:v>3011</c:v>
                </c:pt>
                <c:pt idx="2">
                  <c:v>1636</c:v>
                </c:pt>
                <c:pt idx="3">
                  <c:v>140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D-402D-99E0-84BD29310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79400"/>
        <c:axId val="334776776"/>
      </c:lineChart>
      <c:catAx>
        <c:axId val="38645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3312"/>
        <c:crosses val="autoZero"/>
        <c:auto val="1"/>
        <c:lblAlgn val="ctr"/>
        <c:lblOffset val="100"/>
        <c:noMultiLvlLbl val="0"/>
      </c:catAx>
      <c:valAx>
        <c:axId val="38645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6920"/>
        <c:crosses val="autoZero"/>
        <c:crossBetween val="between"/>
      </c:valAx>
      <c:valAx>
        <c:axId val="334776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4779400"/>
        <c:crosses val="max"/>
        <c:crossBetween val="between"/>
      </c:valAx>
      <c:catAx>
        <c:axId val="334779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776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3F634E-7AAD-4D1B-8944-3921EA0E5915}" type="datetime1">
              <a:rPr lang="fr-FR" smtClean="0"/>
              <a:t>25/11/2022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045F-D32A-43F9-990C-99C552A137F5}" type="datetime1">
              <a:rPr lang="fr-FR" smtClean="0"/>
              <a:pPr/>
              <a:t>25/11/2022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Observatoire : notion d’observation donc pas de pouvoir décisionnel au sens strict&gt; rôle d’accompagnement/appui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5420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Interface avec</a:t>
            </a:r>
            <a:r>
              <a:rPr lang="fr-FR" baseline="0" dirty="0" smtClean="0"/>
              <a:t> le ministère/</a:t>
            </a:r>
            <a:r>
              <a:rPr lang="fr-FR" baseline="0" dirty="0" err="1" smtClean="0"/>
              <a:t>dgos</a:t>
            </a:r>
            <a:endParaRPr lang="fr-FR" baseline="0" dirty="0" smtClean="0"/>
          </a:p>
          <a:p>
            <a:r>
              <a:rPr lang="fr-FR" baseline="0" dirty="0" smtClean="0"/>
              <a:t>Interface avec l’ARS et les 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1390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Coordonnateur nommé par directeur ARS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510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31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1030 NA aux</a:t>
            </a:r>
            <a:r>
              <a:rPr lang="fr-FR" baseline="0" dirty="0" smtClean="0"/>
              <a:t> 3 </a:t>
            </a:r>
          </a:p>
          <a:p>
            <a:r>
              <a:rPr lang="fr-FR" baseline="0" dirty="0" smtClean="0"/>
              <a:t>248 DM aux 3</a:t>
            </a:r>
            <a:endParaRPr lang="fr-FR" dirty="0" smtClean="0"/>
          </a:p>
          <a:p>
            <a:r>
              <a:rPr lang="fr-FR" dirty="0" smtClean="0"/>
              <a:t>Parmi</a:t>
            </a:r>
            <a:r>
              <a:rPr lang="fr-FR" baseline="0" dirty="0" smtClean="0"/>
              <a:t> les NA certaines données (306 </a:t>
            </a:r>
            <a:r>
              <a:rPr lang="fr-FR" baseline="0" dirty="0" err="1" smtClean="0"/>
              <a:t>obs</a:t>
            </a:r>
            <a:r>
              <a:rPr lang="fr-FR" baseline="0" dirty="0" smtClean="0"/>
              <a:t>) sont incohérentes car réponse OUI à </a:t>
            </a:r>
            <a:r>
              <a:rPr lang="fr-FR" baseline="0" dirty="0" err="1" smtClean="0"/>
              <a:t>rééval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ATBgramme</a:t>
            </a:r>
            <a:r>
              <a:rPr lang="fr-FR" baseline="0" dirty="0" smtClean="0"/>
              <a:t> ou </a:t>
            </a:r>
            <a:r>
              <a:rPr lang="fr-FR" baseline="0" dirty="0" err="1" smtClean="0"/>
              <a:t>rééval</a:t>
            </a:r>
            <a:r>
              <a:rPr lang="fr-FR" baseline="0" dirty="0" smtClean="0"/>
              <a:t> clinique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D960-5EC7-48A3-B8FD-60BAB46383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34674-B05C-4A17-AB9A-501ED85E6636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DA2125-E428-413E-907E-49D6E71D4931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FF1BD-BB19-4035-B11E-6D9A01D34D2D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3F573D-1916-455F-B964-08983F522A98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2F516C-5940-4ABA-8D17-733B9FF665EA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7E6743-A6BB-499E-962F-A4E5EDB35D2E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C6C27D-F4FA-45D1-8770-BBBB39449EB2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3183EB-1E39-4CF6-A677-F27C54331E64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558AD2-5D76-4380-A027-5A969232C56B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DB91D-C11D-4B11-8308-D2BA232CE818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5A33A9-AB86-4B99-974B-CB60F2C2EBD4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E6A3F3-DA08-4377-9AB7-4F4020483BEB}" type="datetime1">
              <a:rPr lang="fr-FR" noProof="0" smtClean="0"/>
              <a:t>25/11/2022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2055" y="-73573"/>
            <a:ext cx="10412338" cy="7178565"/>
          </a:xfrm>
          <a:prstGeom prst="rect">
            <a:avLst/>
          </a:prstGeom>
        </p:spPr>
      </p:pic>
      <p:grpSp>
        <p:nvGrpSpPr>
          <p:cNvPr id="2" name="Groupe 1" descr="Cette image est une forme décoratif abstraite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471458" y="-2836782"/>
            <a:ext cx="8948964" cy="12105059"/>
            <a:chOff x="4855953" y="-2833465"/>
            <a:chExt cx="8948964" cy="12105059"/>
          </a:xfrm>
        </p:grpSpPr>
        <p:sp>
          <p:nvSpPr>
            <p:cNvPr id="18" name="Forme libre 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486505" y="-1900500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4" name="Zone de texte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4529906" y="765497"/>
            <a:ext cx="7778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4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Apport de l’OMEDIT pour le</a:t>
            </a:r>
          </a:p>
          <a:p>
            <a:pPr rtl="0"/>
            <a:r>
              <a:rPr lang="fr-FR" sz="4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fr-FR" sz="4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usage des anti-infectieux </a:t>
            </a:r>
            <a:endParaRPr lang="fr-FR" sz="4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6290004" y="6293407"/>
            <a:ext cx="781921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b="1" i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Journée régionale bon usage de antibiotiques  et </a:t>
            </a:r>
            <a:r>
              <a:rPr lang="fr-FR" b="1" i="1" dirty="0" err="1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antibiorésistance</a:t>
            </a:r>
            <a:r>
              <a:rPr lang="fr-FR" b="1" i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 </a:t>
            </a:r>
          </a:p>
          <a:p>
            <a:pPr rtl="0"/>
            <a:r>
              <a:rPr lang="fr-FR" b="1" i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25/11/2022</a:t>
            </a:r>
            <a:endParaRPr lang="fr-FR" b="1" i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dirty="0"/>
              <a:t>Ressources humaines : diapositive 1</a:t>
            </a:r>
            <a:endParaRPr lang="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6464370" y="4378798"/>
            <a:ext cx="484570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2000" b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Luc FORONI</a:t>
            </a:r>
          </a:p>
          <a:p>
            <a:pPr rtl="0"/>
            <a:r>
              <a:rPr lang="fr-FR" sz="2000" b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Coordonnateur </a:t>
            </a:r>
            <a:r>
              <a:rPr lang="fr-FR" sz="2000" b="1" dirty="0" err="1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OMéDIT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ARA</a:t>
            </a:r>
            <a:endParaRPr lang="fr-FR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70" y="5051568"/>
            <a:ext cx="3260093" cy="1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10</a:t>
            </a:fld>
            <a:endParaRPr lang="fr-FR" noProof="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93295" y="43447"/>
            <a:ext cx="11429999" cy="990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2.4.2 : proportion des traitements antibiotiques curatifs de plus de 7 jours non justifiés</a:t>
            </a:r>
          </a:p>
        </p:txBody>
      </p:sp>
      <p:sp>
        <p:nvSpPr>
          <p:cNvPr id="7" name="Rectangle à coins arrondis 6"/>
          <p:cNvSpPr/>
          <p:nvPr/>
        </p:nvSpPr>
        <p:spPr>
          <a:xfrm rot="19913510">
            <a:off x="10752782" y="1022546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1117310"/>
            <a:ext cx="8229600" cy="315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Objectif</a:t>
            </a:r>
            <a:r>
              <a:rPr lang="fr-FR" sz="2000" dirty="0"/>
              <a:t> : suivre le taux et les justificatifs des traitements ATB curatifs de longue </a:t>
            </a:r>
            <a:r>
              <a:rPr lang="fr-FR" sz="2000" dirty="0" smtClean="0"/>
              <a:t>durée</a:t>
            </a:r>
          </a:p>
          <a:p>
            <a:r>
              <a:rPr lang="fr-FR" sz="2000" b="1" dirty="0" smtClean="0"/>
              <a:t>Méthode</a:t>
            </a:r>
            <a:r>
              <a:rPr lang="fr-FR" sz="2000" dirty="0" smtClean="0"/>
              <a:t>: </a:t>
            </a:r>
            <a:r>
              <a:rPr lang="fr-FR" sz="2000" dirty="0"/>
              <a:t>déclaratif à partir d’un audit rétrospectif sur dossier</a:t>
            </a:r>
          </a:p>
          <a:p>
            <a:r>
              <a:rPr lang="fr-FR" sz="2000" b="1" dirty="0" smtClean="0"/>
              <a:t>Cible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&lt; = 10%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b="1" dirty="0" smtClean="0"/>
              <a:t>Données</a:t>
            </a:r>
            <a:r>
              <a:rPr lang="fr-FR" sz="2000" dirty="0" smtClean="0"/>
              <a:t> :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232/273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établissements </a:t>
            </a:r>
            <a:r>
              <a:rPr lang="fr-FR" sz="1800" dirty="0"/>
              <a:t>déclarent la réalisation d’un </a:t>
            </a:r>
            <a:r>
              <a:rPr lang="fr-FR" sz="1800" dirty="0" smtClean="0"/>
              <a:t>audit</a:t>
            </a:r>
            <a:endParaRPr lang="fr-FR" sz="1800" dirty="0"/>
          </a:p>
        </p:txBody>
      </p:sp>
      <p:sp>
        <p:nvSpPr>
          <p:cNvPr id="10" name="Rectangle à coins arrondis 9"/>
          <p:cNvSpPr/>
          <p:nvPr/>
        </p:nvSpPr>
        <p:spPr>
          <a:xfrm rot="19913510">
            <a:off x="9465060" y="842123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National</a:t>
            </a: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652512853"/>
              </p:ext>
            </p:extLst>
          </p:nvPr>
        </p:nvGraphicFramePr>
        <p:xfrm>
          <a:off x="6208294" y="29263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706250" y="2542227"/>
            <a:ext cx="5736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Résultats </a:t>
            </a:r>
            <a:r>
              <a:rPr lang="fr-FR" dirty="0"/>
              <a:t>: </a:t>
            </a:r>
            <a:r>
              <a:rPr lang="fr-FR" dirty="0">
                <a:solidFill>
                  <a:srgbClr val="C00000"/>
                </a:solidFill>
              </a:rPr>
              <a:t>92/201 (46%) d’audits conformes </a:t>
            </a:r>
            <a:r>
              <a:rPr lang="fr-FR" sz="1600" dirty="0">
                <a:solidFill>
                  <a:srgbClr val="C00000"/>
                </a:solidFill>
              </a:rPr>
              <a:t>(42% en 2018)</a:t>
            </a:r>
            <a:endParaRPr lang="fr-FR" sz="1400" dirty="0">
              <a:solidFill>
                <a:srgbClr val="C00000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11188"/>
              </p:ext>
            </p:extLst>
          </p:nvPr>
        </p:nvGraphicFramePr>
        <p:xfrm>
          <a:off x="168731" y="3216592"/>
          <a:ext cx="6039564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076">
                  <a:extLst>
                    <a:ext uri="{9D8B030D-6E8A-4147-A177-3AD203B41FA5}">
                      <a16:colId xmlns:a16="http://schemas.microsoft.com/office/drawing/2014/main" val="3305202152"/>
                    </a:ext>
                  </a:extLst>
                </a:gridCol>
                <a:gridCol w="145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81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Typologie</a:t>
                      </a:r>
                      <a:r>
                        <a:rPr lang="fr-FR" sz="1600" baseline="0" dirty="0" smtClean="0"/>
                        <a:t>  d’ES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d’établissement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ayant réalisé l’audit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d’établissement</a:t>
                      </a:r>
                      <a:r>
                        <a:rPr lang="fr-FR" sz="1600" baseline="0" dirty="0" smtClean="0"/>
                        <a:t> n’</a:t>
                      </a:r>
                      <a:r>
                        <a:rPr lang="fr-FR" sz="1600" dirty="0" smtClean="0"/>
                        <a:t>ayant pas réalisé l’audit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</a:t>
                      </a:r>
                      <a:r>
                        <a:rPr lang="fr-FR" sz="1600" baseline="0" dirty="0" smtClean="0"/>
                        <a:t> d’établissements évalués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133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SSR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84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/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Dialyse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HAD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201 </a:t>
                      </a:r>
                      <a:r>
                        <a:rPr lang="fr-FR" sz="1600" i="1" dirty="0" smtClean="0"/>
                        <a:t>(87%)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208293" y="2896770"/>
            <a:ext cx="995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Nbre</a:t>
            </a:r>
            <a:r>
              <a:rPr lang="fr-FR" sz="1600" dirty="0" smtClean="0"/>
              <a:t> d’ES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 rot="19913510">
            <a:off x="9369823" y="1738950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4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11</a:t>
            </a:fld>
            <a:endParaRPr lang="fr-FR" noProof="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93295" y="43447"/>
            <a:ext cx="11429999" cy="990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2.4.3 : proportion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d’antibioprophylaxie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plus de 24h</a:t>
            </a:r>
          </a:p>
        </p:txBody>
      </p:sp>
      <p:sp>
        <p:nvSpPr>
          <p:cNvPr id="7" name="Rectangle à coins arrondis 6"/>
          <p:cNvSpPr/>
          <p:nvPr/>
        </p:nvSpPr>
        <p:spPr>
          <a:xfrm rot="19913510">
            <a:off x="10752782" y="1022546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2018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9913510">
            <a:off x="9465060" y="842123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Régional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65807" y="2053825"/>
            <a:ext cx="10137058" cy="363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Objectif : </a:t>
            </a:r>
            <a:r>
              <a:rPr lang="fr-FR" sz="2000" dirty="0"/>
              <a:t>limiter l’antibioprophylaxie à 24 h </a:t>
            </a:r>
            <a:r>
              <a:rPr lang="fr-FR" sz="2000" dirty="0" smtClean="0"/>
              <a:t>maximum</a:t>
            </a:r>
          </a:p>
          <a:p>
            <a:endParaRPr lang="fr-FR" sz="2000" dirty="0"/>
          </a:p>
          <a:p>
            <a:r>
              <a:rPr lang="fr-FR" sz="2000" b="1" dirty="0" smtClean="0"/>
              <a:t>Méthode: </a:t>
            </a:r>
            <a:r>
              <a:rPr lang="fr-FR" sz="2000" dirty="0"/>
              <a:t>déclaratif à partir d’un audit rétrospectif sur dossier</a:t>
            </a:r>
          </a:p>
          <a:p>
            <a:r>
              <a:rPr lang="fr-FR" sz="2000" b="1" dirty="0" smtClean="0"/>
              <a:t>Cible </a:t>
            </a:r>
            <a:r>
              <a:rPr lang="fr-FR" sz="2000" b="1" dirty="0" smtClean="0">
                <a:solidFill>
                  <a:srgbClr val="FF0000"/>
                </a:solidFill>
              </a:rPr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&lt;= 10%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b="1" dirty="0"/>
              <a:t>Données </a:t>
            </a:r>
            <a:r>
              <a:rPr lang="fr-FR" sz="2000" b="1" dirty="0" smtClean="0"/>
              <a:t>:</a:t>
            </a:r>
            <a:r>
              <a:rPr lang="fr-FR" sz="2000" dirty="0" smtClean="0">
                <a:solidFill>
                  <a:schemeClr val="accent1"/>
                </a:solidFill>
              </a:rPr>
              <a:t>74 </a:t>
            </a:r>
            <a:r>
              <a:rPr lang="fr-FR" sz="2000" dirty="0">
                <a:solidFill>
                  <a:schemeClr val="accent1"/>
                </a:solidFill>
              </a:rPr>
              <a:t>/137 (soit 54</a:t>
            </a:r>
            <a:r>
              <a:rPr lang="fr-FR" sz="2000" dirty="0" smtClean="0">
                <a:solidFill>
                  <a:schemeClr val="accent1"/>
                </a:solidFill>
              </a:rPr>
              <a:t>%) établissements </a:t>
            </a:r>
            <a:r>
              <a:rPr lang="fr-FR" sz="2000" dirty="0">
                <a:solidFill>
                  <a:schemeClr val="accent1"/>
                </a:solidFill>
              </a:rPr>
              <a:t>pratiquant une activité </a:t>
            </a:r>
            <a:r>
              <a:rPr lang="fr-FR" sz="2000" dirty="0" smtClean="0">
                <a:solidFill>
                  <a:schemeClr val="accent1"/>
                </a:solidFill>
              </a:rPr>
              <a:t>chirurgicale déclarent </a:t>
            </a:r>
            <a:r>
              <a:rPr lang="fr-FR" sz="2000" dirty="0">
                <a:solidFill>
                  <a:schemeClr val="accent1"/>
                </a:solidFill>
              </a:rPr>
              <a:t>la réalisation d’un </a:t>
            </a:r>
            <a:r>
              <a:rPr lang="fr-FR" sz="2000" dirty="0" smtClean="0">
                <a:solidFill>
                  <a:schemeClr val="accent1"/>
                </a:solidFill>
              </a:rPr>
              <a:t>audit (</a:t>
            </a:r>
            <a:r>
              <a:rPr lang="fr-FR" sz="2000" dirty="0"/>
              <a:t>uniquement des établissements </a:t>
            </a:r>
            <a:r>
              <a:rPr lang="fr-FR" sz="2000" dirty="0" smtClean="0"/>
              <a:t>MCO)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b="1" dirty="0" smtClean="0"/>
          </a:p>
          <a:p>
            <a:r>
              <a:rPr lang="fr-FR" sz="2000" b="1" dirty="0" smtClean="0"/>
              <a:t>Résultats </a:t>
            </a:r>
            <a:r>
              <a:rPr lang="fr-FR" sz="2000" b="1" dirty="0"/>
              <a:t>: </a:t>
            </a:r>
            <a:r>
              <a:rPr lang="fr-FR" sz="2000" dirty="0">
                <a:solidFill>
                  <a:schemeClr val="accent1"/>
                </a:solidFill>
              </a:rPr>
              <a:t>64/74 (86%) audits </a:t>
            </a:r>
            <a:r>
              <a:rPr lang="fr-FR" sz="2000" dirty="0" smtClean="0">
                <a:solidFill>
                  <a:schemeClr val="accent1"/>
                </a:solidFill>
              </a:rPr>
              <a:t>conformes</a:t>
            </a: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r>
              <a:rPr lang="fr-FR" sz="2000" b="1" dirty="0"/>
              <a:t>Analyses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pPr lvl="1"/>
            <a:r>
              <a:rPr lang="fr-FR" dirty="0"/>
              <a:t>Le taux de conformité de cet audit est élevé 86% et pour 33/64 établissements, la totalité de leurs traitements d’ antibioprophylaxie chirurgical sont inférieure à </a:t>
            </a:r>
            <a:r>
              <a:rPr lang="fr-FR" dirty="0" smtClean="0"/>
              <a:t>24h</a:t>
            </a:r>
            <a:endParaRPr lang="fr-FR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	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305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12</a:t>
            </a:fld>
            <a:endParaRPr lang="fr-FR" noProof="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93295" y="43447"/>
            <a:ext cx="11429999" cy="990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2.4.5 : Evaluation de la réévaluation des traitements antibiotiques à 48-72h</a:t>
            </a:r>
          </a:p>
        </p:txBody>
      </p:sp>
      <p:sp>
        <p:nvSpPr>
          <p:cNvPr id="7" name="Rectangle à coins arrondis 6"/>
          <p:cNvSpPr/>
          <p:nvPr/>
        </p:nvSpPr>
        <p:spPr>
          <a:xfrm rot="19913510">
            <a:off x="10752782" y="1022546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9913510">
            <a:off x="9465060" y="842123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Régional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24614" y="1694798"/>
            <a:ext cx="10137058" cy="363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Objectif : </a:t>
            </a:r>
            <a:r>
              <a:rPr lang="fr-FR" sz="2000" dirty="0"/>
              <a:t>Evaluer la réalisation effective de la réévaluation de la prescription </a:t>
            </a:r>
            <a:r>
              <a:rPr lang="fr-FR" sz="2000" dirty="0" smtClean="0"/>
              <a:t>d'antibiotique </a:t>
            </a:r>
            <a:r>
              <a:rPr lang="fr-FR" sz="2000" dirty="0"/>
              <a:t>entre 48 et 72 heures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dirty="0" smtClean="0"/>
              <a:t>Méthode: </a:t>
            </a:r>
            <a:r>
              <a:rPr lang="fr-FR" sz="2000" dirty="0" smtClean="0"/>
              <a:t>audit </a:t>
            </a:r>
            <a:r>
              <a:rPr lang="fr-FR" sz="2000" dirty="0"/>
              <a:t>rétrospectif sur </a:t>
            </a:r>
            <a:r>
              <a:rPr lang="fr-FR" sz="2000" dirty="0" smtClean="0"/>
              <a:t>dossier</a:t>
            </a:r>
            <a:endParaRPr lang="fr-FR" sz="2000" dirty="0"/>
          </a:p>
          <a:p>
            <a:endParaRPr lang="fr-FR" sz="2000" b="1" dirty="0" smtClean="0"/>
          </a:p>
          <a:p>
            <a:r>
              <a:rPr lang="fr-FR" sz="2000" b="1" dirty="0" smtClean="0"/>
              <a:t>Données : </a:t>
            </a:r>
            <a:r>
              <a:rPr lang="fr-FR" sz="2000" dirty="0" smtClean="0">
                <a:solidFill>
                  <a:schemeClr val="accent1"/>
                </a:solidFill>
              </a:rPr>
              <a:t>166 /236 </a:t>
            </a:r>
            <a:r>
              <a:rPr lang="fr-FR" sz="2000" dirty="0">
                <a:solidFill>
                  <a:schemeClr val="accent1"/>
                </a:solidFill>
              </a:rPr>
              <a:t>établissements </a:t>
            </a:r>
            <a:r>
              <a:rPr lang="fr-FR" sz="2000" dirty="0" smtClean="0">
                <a:solidFill>
                  <a:schemeClr val="accent1"/>
                </a:solidFill>
              </a:rPr>
              <a:t>concernés ont fourni des résultats analysables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                      Soit 4867 dossiers</a:t>
            </a:r>
            <a:endParaRPr lang="fr-FR" sz="1200" dirty="0" smtClean="0">
              <a:solidFill>
                <a:schemeClr val="accent1"/>
              </a:solidFill>
            </a:endParaRPr>
          </a:p>
          <a:p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516682885"/>
              </p:ext>
            </p:extLst>
          </p:nvPr>
        </p:nvGraphicFramePr>
        <p:xfrm>
          <a:off x="6501523" y="3765703"/>
          <a:ext cx="3870252" cy="379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99070004"/>
              </p:ext>
            </p:extLst>
          </p:nvPr>
        </p:nvGraphicFramePr>
        <p:xfrm>
          <a:off x="1783105" y="3765703"/>
          <a:ext cx="4010038" cy="38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52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8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2.4.5 : Evaluation de la réévaluation des traitements antibiotiques à </a:t>
            </a: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48-72h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Taux de  justification de l’antibiothérapie dans le DP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344129" y="1825625"/>
          <a:ext cx="11009671" cy="467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2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068826"/>
              </p:ext>
            </p:extLst>
          </p:nvPr>
        </p:nvGraphicFramePr>
        <p:xfrm>
          <a:off x="293102" y="4057947"/>
          <a:ext cx="10672511" cy="20006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986728">
                  <a:extLst>
                    <a:ext uri="{9D8B030D-6E8A-4147-A177-3AD203B41FA5}">
                      <a16:colId xmlns:a16="http://schemas.microsoft.com/office/drawing/2014/main" val="3018704048"/>
                    </a:ext>
                  </a:extLst>
                </a:gridCol>
                <a:gridCol w="740767">
                  <a:extLst>
                    <a:ext uri="{9D8B030D-6E8A-4147-A177-3AD203B41FA5}">
                      <a16:colId xmlns:a16="http://schemas.microsoft.com/office/drawing/2014/main" val="4125671736"/>
                    </a:ext>
                  </a:extLst>
                </a:gridCol>
                <a:gridCol w="696770">
                  <a:extLst>
                    <a:ext uri="{9D8B030D-6E8A-4147-A177-3AD203B41FA5}">
                      <a16:colId xmlns:a16="http://schemas.microsoft.com/office/drawing/2014/main" val="2302862255"/>
                    </a:ext>
                  </a:extLst>
                </a:gridCol>
                <a:gridCol w="714647">
                  <a:extLst>
                    <a:ext uri="{9D8B030D-6E8A-4147-A177-3AD203B41FA5}">
                      <a16:colId xmlns:a16="http://schemas.microsoft.com/office/drawing/2014/main" val="3868941478"/>
                    </a:ext>
                  </a:extLst>
                </a:gridCol>
                <a:gridCol w="533599">
                  <a:extLst>
                    <a:ext uri="{9D8B030D-6E8A-4147-A177-3AD203B41FA5}">
                      <a16:colId xmlns:a16="http://schemas.microsoft.com/office/drawing/2014/main" val="2576243164"/>
                    </a:ext>
                  </a:extLst>
                </a:gridCol>
              </a:tblGrid>
              <a:tr h="322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Types de réévaluation et délais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OUI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NON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NA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253542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effectLst/>
                        </a:rPr>
                        <a:t>Une </a:t>
                      </a:r>
                      <a:r>
                        <a:rPr lang="fr-FR" sz="2000" u="none" strike="noStrike" dirty="0" err="1">
                          <a:effectLst/>
                        </a:rPr>
                        <a:t>ré-évaluation</a:t>
                      </a:r>
                      <a:r>
                        <a:rPr lang="fr-FR" sz="2000" u="none" strike="noStrike" dirty="0">
                          <a:effectLst/>
                        </a:rPr>
                        <a:t> a eu lieu à réception de l'antibiogramme :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52%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36%</a:t>
                      </a: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2%</a:t>
                      </a: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6455617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a : à 48-72 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38%</a:t>
                      </a:r>
                      <a:endParaRPr lang="fr-FR" sz="20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effectLst/>
                        </a:rPr>
                        <a:t>43%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4%</a:t>
                      </a: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9218393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b : avant J5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7%</a:t>
                      </a:r>
                      <a:endParaRPr lang="fr-FR" sz="20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effectLst/>
                        </a:rPr>
                        <a:t>65%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9595123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           c : plus tard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7%</a:t>
                      </a:r>
                      <a:endParaRPr lang="fr-FR" sz="20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effectLst/>
                        </a:rPr>
                        <a:t>65%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4517364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effectLst/>
                        </a:rPr>
                        <a:t>Une </a:t>
                      </a:r>
                      <a:r>
                        <a:rPr lang="fr-FR" sz="2000" u="none" strike="noStrike" dirty="0" err="1">
                          <a:effectLst/>
                        </a:rPr>
                        <a:t>ré-évaluation</a:t>
                      </a:r>
                      <a:r>
                        <a:rPr lang="fr-FR" sz="2000" u="none" strike="noStrike" dirty="0">
                          <a:effectLst/>
                        </a:rPr>
                        <a:t> a eu lieu à partir des données cliniques :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fr-FR" sz="2000" u="none" strike="noStrike" dirty="0" smtClean="0">
                          <a:effectLst/>
                        </a:rPr>
                        <a:t>27%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2%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034280"/>
                  </a:ext>
                </a:extLst>
              </a:tr>
            </a:tbl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4161335160"/>
              </p:ext>
            </p:extLst>
          </p:nvPr>
        </p:nvGraphicFramePr>
        <p:xfrm>
          <a:off x="3288994" y="1461496"/>
          <a:ext cx="6182996" cy="235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lèche à angle droit 15"/>
          <p:cNvSpPr/>
          <p:nvPr/>
        </p:nvSpPr>
        <p:spPr>
          <a:xfrm rot="5400000">
            <a:off x="-945637" y="4127521"/>
            <a:ext cx="884583" cy="7454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93103" y="2196992"/>
            <a:ext cx="2792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79 % de réévaluation sur l’ensemble des dossiers audités </a:t>
            </a:r>
          </a:p>
          <a:p>
            <a:r>
              <a:rPr lang="fr-FR" sz="2000" dirty="0" smtClean="0"/>
              <a:t>Absence de différence MCO, SSR dialyse</a:t>
            </a:r>
            <a:endParaRPr lang="fr-FR" sz="2000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424131" y="109900"/>
            <a:ext cx="8946071" cy="872468"/>
          </a:xfrm>
        </p:spPr>
        <p:txBody>
          <a:bodyPr>
            <a:normAutofit fontScale="90000"/>
          </a:bodyPr>
          <a:lstStyle/>
          <a:p>
            <a:r>
              <a:rPr lang="fr-FR" sz="2700" b="1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2.4.5 : Evaluation de la réévaluation des traitements antibiotiques à 48-72h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Taux de réévaluation de l’antibiothérapie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756" y="130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2700" b="1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2.4.5 : Evaluation de la réévaluation des traitements antibiotiques à 48-72h </a:t>
            </a:r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désescalade possible du traitement antibiotique suite à la réévaluation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38200" y="6176963"/>
            <a:ext cx="86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NB: </a:t>
            </a:r>
            <a:r>
              <a:rPr lang="fr-FR" dirty="0"/>
              <a:t>A</a:t>
            </a:r>
            <a:r>
              <a:rPr lang="fr-FR" dirty="0" smtClean="0"/>
              <a:t>u total 21% de NA et 5% de DM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nouveau CAQES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2022-2025</a:t>
            </a:r>
            <a:b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régional Bon Usage Antibiotiques</a:t>
            </a:r>
            <a:b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400" b="1" dirty="0">
                <a:solidFill>
                  <a:srgbClr val="0070C0"/>
                </a:solidFill>
              </a:rPr>
              <a:t>Communiquer et sensibiliser les prescripteurs sur les pratiques de prescriptions d’antibiotiques dans l’établissement</a:t>
            </a:r>
            <a:endParaRPr lang="fr-FR" sz="3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900" dirty="0"/>
              <a:t>Présentation à une ou des instances parmi les suivantes : CME, </a:t>
            </a:r>
            <a:r>
              <a:rPr lang="fr-FR" sz="2900" dirty="0" err="1"/>
              <a:t>CfME</a:t>
            </a:r>
            <a:r>
              <a:rPr lang="fr-FR" sz="2900" dirty="0"/>
              <a:t>, CAI, CLIN ou </a:t>
            </a:r>
          </a:p>
          <a:p>
            <a:pPr marL="0" indent="0">
              <a:buNone/>
            </a:pPr>
            <a:r>
              <a:rPr lang="fr-FR" sz="2900" dirty="0"/>
              <a:t>lors de réunions de pôles, de service, d’accueil de nouveaux arrivants (personnel </a:t>
            </a:r>
          </a:p>
          <a:p>
            <a:pPr marL="0" indent="0">
              <a:buNone/>
            </a:pPr>
            <a:r>
              <a:rPr lang="fr-FR" sz="2900" dirty="0"/>
              <a:t>médical et paramédical) </a:t>
            </a:r>
            <a:endParaRPr lang="fr-FR" sz="2900" dirty="0" smtClean="0"/>
          </a:p>
          <a:p>
            <a:pPr marL="0" indent="0">
              <a:buNone/>
            </a:pPr>
            <a:endParaRPr lang="fr-FR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400" b="1" dirty="0" smtClean="0">
                <a:solidFill>
                  <a:srgbClr val="0070C0"/>
                </a:solidFill>
              </a:rPr>
              <a:t>Suivi </a:t>
            </a:r>
            <a:r>
              <a:rPr lang="fr-FR" sz="3400" b="1" dirty="0">
                <a:solidFill>
                  <a:srgbClr val="0070C0"/>
                </a:solidFill>
              </a:rPr>
              <a:t>de la pertinence des prescriptions </a:t>
            </a:r>
            <a:r>
              <a:rPr lang="fr-FR" sz="3400" b="1" dirty="0" smtClean="0">
                <a:solidFill>
                  <a:srgbClr val="0070C0"/>
                </a:solidFill>
              </a:rPr>
              <a:t>hospitalières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b="1" dirty="0" smtClean="0"/>
              <a:t>Audit JUSTIFICATION </a:t>
            </a:r>
            <a:r>
              <a:rPr lang="fr-FR" b="1" dirty="0"/>
              <a:t>DES ANTIBIOTHERAPIES DE PLUS DE </a:t>
            </a:r>
            <a:r>
              <a:rPr lang="fr-FR" b="1" dirty="0" smtClean="0"/>
              <a:t>+ de 7 JOURS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b="1" dirty="0"/>
              <a:t>Audit </a:t>
            </a:r>
            <a:r>
              <a:rPr lang="fr-FR" b="1" dirty="0" smtClean="0"/>
              <a:t>LIBRE </a:t>
            </a:r>
            <a:r>
              <a:rPr lang="fr-FR" dirty="0" smtClean="0"/>
              <a:t>( Infections </a:t>
            </a:r>
            <a:r>
              <a:rPr lang="fr-FR" dirty="0"/>
              <a:t>urinaires homme et/ou </a:t>
            </a:r>
            <a:r>
              <a:rPr lang="fr-FR" dirty="0" smtClean="0"/>
              <a:t>femme, Bactériémies, Prescriptions </a:t>
            </a:r>
            <a:r>
              <a:rPr lang="fr-FR" dirty="0"/>
              <a:t>d’un médicament </a:t>
            </a:r>
            <a:r>
              <a:rPr lang="fr-FR" dirty="0" smtClean="0"/>
              <a:t>ou </a:t>
            </a:r>
            <a:r>
              <a:rPr lang="fr-FR" dirty="0"/>
              <a:t>d’une classe </a:t>
            </a:r>
            <a:r>
              <a:rPr lang="fr-FR" dirty="0" smtClean="0"/>
              <a:t>(</a:t>
            </a:r>
            <a:r>
              <a:rPr lang="fr-FR" dirty="0"/>
              <a:t>FQ, C3G) </a:t>
            </a:r>
            <a:r>
              <a:rPr lang="fr-FR" dirty="0" smtClean="0"/>
              <a:t>; prescriptions </a:t>
            </a:r>
            <a:r>
              <a:rPr lang="fr-FR" dirty="0"/>
              <a:t>d’antibiothérapie(s) à la sortie des patients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L’audit </a:t>
            </a:r>
            <a:r>
              <a:rPr lang="fr-FR" dirty="0"/>
              <a:t>ne doit pas être redondant avec un audit réalisé dans le cadre d’un IQSS</a:t>
            </a:r>
            <a:endParaRPr lang="fr-FR" dirty="0" smtClean="0"/>
          </a:p>
          <a:p>
            <a:pPr lvl="1"/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400" b="1" dirty="0" smtClean="0">
                <a:solidFill>
                  <a:srgbClr val="0070C0"/>
                </a:solidFill>
              </a:rPr>
              <a:t>61 établissements </a:t>
            </a:r>
            <a:r>
              <a:rPr lang="fr-FR" sz="3400" b="1" dirty="0">
                <a:solidFill>
                  <a:srgbClr val="0070C0"/>
                </a:solidFill>
              </a:rPr>
              <a:t>MCO publics, privés et </a:t>
            </a:r>
            <a:r>
              <a:rPr lang="fr-FR" sz="3400" b="1" dirty="0" err="1">
                <a:solidFill>
                  <a:srgbClr val="0070C0"/>
                </a:solidFill>
              </a:rPr>
              <a:t>espics</a:t>
            </a:r>
            <a:endParaRPr lang="fr-FR" sz="3400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48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Groupe de travail antifongiques systémiques</a:t>
            </a:r>
            <a:b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GréBA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39949"/>
            <a:ext cx="10515600" cy="435133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Composition</a:t>
            </a:r>
            <a:r>
              <a:rPr lang="fr-FR" dirty="0" smtClean="0"/>
              <a:t> </a:t>
            </a:r>
            <a:r>
              <a:rPr lang="fr-FR" sz="2400" dirty="0" smtClean="0"/>
              <a:t>: </a:t>
            </a:r>
            <a:r>
              <a:rPr lang="fr-FR" sz="2400" b="1" i="1" dirty="0"/>
              <a:t>Binôme infectiologue/pharmacien des principaux centres prescripteurs </a:t>
            </a:r>
            <a:r>
              <a:rPr lang="fr-FR" sz="2400" b="1" i="1" dirty="0" smtClean="0"/>
              <a:t>d’antifongiques/</a:t>
            </a:r>
            <a:r>
              <a:rPr lang="fr-FR" sz="2400" b="1" i="1" dirty="0" err="1" smtClean="0"/>
              <a:t>CRATb</a:t>
            </a:r>
            <a:r>
              <a:rPr lang="fr-FR" sz="2400" b="1" i="1" dirty="0" smtClean="0"/>
              <a:t>/</a:t>
            </a:r>
            <a:r>
              <a:rPr lang="fr-FR" sz="2400" b="1" i="1" dirty="0" err="1" smtClean="0"/>
              <a:t>CPIas</a:t>
            </a:r>
            <a:endParaRPr lang="fr-FR" sz="2400" b="1" i="1" dirty="0" smtClean="0"/>
          </a:p>
          <a:p>
            <a:endParaRPr lang="fr-FR" sz="2400" b="1" i="1" dirty="0"/>
          </a:p>
          <a:p>
            <a:r>
              <a:rPr lang="fr-FR" dirty="0" smtClean="0">
                <a:solidFill>
                  <a:srgbClr val="0070C0"/>
                </a:solidFill>
              </a:rPr>
              <a:t>Actions  : </a:t>
            </a:r>
            <a:r>
              <a:rPr lang="fr-FR" i="1" dirty="0" smtClean="0">
                <a:solidFill>
                  <a:srgbClr val="0070C0"/>
                </a:solidFill>
              </a:rPr>
              <a:t>bonne usage des antifongiques systémiques</a:t>
            </a:r>
          </a:p>
          <a:p>
            <a:pPr lvl="1"/>
            <a:r>
              <a:rPr lang="fr-FR" dirty="0" smtClean="0"/>
              <a:t>Suivi des consommations d’ATF régionales =&gt; profil établissement</a:t>
            </a:r>
          </a:p>
          <a:p>
            <a:pPr lvl="1"/>
            <a:r>
              <a:rPr lang="fr-FR" dirty="0" smtClean="0"/>
              <a:t>Identification des prescriptions hors AMM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 smtClean="0"/>
              <a:t>thésaurus indications ATF hors AMM (HCL)</a:t>
            </a:r>
          </a:p>
          <a:p>
            <a:pPr lvl="1"/>
            <a:r>
              <a:rPr lang="fr-FR" dirty="0" smtClean="0"/>
              <a:t>Enquête régionale sur TDM des ATF</a:t>
            </a:r>
          </a:p>
          <a:p>
            <a:pPr lvl="1"/>
            <a:r>
              <a:rPr lang="fr-FR" dirty="0" smtClean="0"/>
              <a:t>Mise en place d’un audit croisé </a:t>
            </a:r>
            <a:r>
              <a:rPr lang="fr-FR" dirty="0" err="1" smtClean="0"/>
              <a:t>caspofungine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17</a:t>
            </a:fld>
            <a:endParaRPr lang="fr-FR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68" y="982702"/>
            <a:ext cx="888368" cy="8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Formations et communications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18</a:t>
            </a:fld>
            <a:endParaRPr lang="fr-FR" noProof="0" dirty="0"/>
          </a:p>
        </p:txBody>
      </p:sp>
      <p:sp>
        <p:nvSpPr>
          <p:cNvPr id="6" name="Espace réservé du contenu 12"/>
          <p:cNvSpPr txBox="1">
            <a:spLocks/>
          </p:cNvSpPr>
          <p:nvPr/>
        </p:nvSpPr>
        <p:spPr>
          <a:xfrm>
            <a:off x="500375" y="1545745"/>
            <a:ext cx="5822332" cy="36059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smtClean="0"/>
              <a:t>Veille scientifique et réglementaire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Bulletin d’information mensuel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39" y="2511178"/>
            <a:ext cx="6479430" cy="39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Formations et communications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19</a:t>
            </a:fld>
            <a:endParaRPr lang="fr-FR" noProof="0" dirty="0"/>
          </a:p>
        </p:txBody>
      </p:sp>
      <p:sp>
        <p:nvSpPr>
          <p:cNvPr id="5" name="Espace réservé du contenu 12"/>
          <p:cNvSpPr txBox="1">
            <a:spLocks/>
          </p:cNvSpPr>
          <p:nvPr/>
        </p:nvSpPr>
        <p:spPr>
          <a:xfrm>
            <a:off x="632897" y="2248110"/>
            <a:ext cx="5822332" cy="36059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smtClean="0"/>
              <a:t>Animations régionales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Webinaires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Site internet</a:t>
            </a:r>
          </a:p>
          <a:p>
            <a:endParaRPr lang="fr-FR" sz="2000" b="1" dirty="0" smtClean="0">
              <a:solidFill>
                <a:srgbClr val="BE001D"/>
              </a:solidFill>
            </a:endParaRPr>
          </a:p>
        </p:txBody>
      </p:sp>
      <p:pic>
        <p:nvPicPr>
          <p:cNvPr id="6" name="Picture 2" descr="Pharmacie clinique : des outils régionaux - OMEDIT Pays de la Loi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79" y="1671404"/>
            <a:ext cx="2338590" cy="11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5049512" y="2886469"/>
            <a:ext cx="3770204" cy="1143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 smtClean="0"/>
              <a:t>Soirée des interventions pharmaceutiques (IP)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 smtClean="0"/>
              <a:t>Au sein des facultés de pharmacie de Lyon, Grenoble et Clermont-Ferrand</a:t>
            </a:r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56" y="3100492"/>
            <a:ext cx="2595127" cy="2147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591" y="4485866"/>
            <a:ext cx="2735990" cy="20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9534" y="364331"/>
            <a:ext cx="10515600" cy="1325563"/>
          </a:xfrm>
          <a:noFill/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OMEDIT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 smtClean="0">
              <a:solidFill>
                <a:srgbClr val="6C92E1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6C92E1"/>
                </a:solidFill>
              </a:rPr>
              <a:t>O</a:t>
            </a:r>
            <a:r>
              <a:rPr lang="fr-FR" dirty="0" smtClean="0"/>
              <a:t>bservatoire </a:t>
            </a:r>
          </a:p>
          <a:p>
            <a:pPr marL="0" indent="0" algn="ctr">
              <a:buNone/>
            </a:pPr>
            <a:r>
              <a:rPr lang="fr-FR" dirty="0" smtClean="0"/>
              <a:t>des </a:t>
            </a:r>
            <a:r>
              <a:rPr lang="fr-FR" b="1" dirty="0" smtClean="0">
                <a:solidFill>
                  <a:srgbClr val="6C92E1"/>
                </a:solidFill>
              </a:rPr>
              <a:t>Mé</a:t>
            </a:r>
            <a:r>
              <a:rPr lang="fr-FR" dirty="0" smtClean="0"/>
              <a:t>dicaments</a:t>
            </a:r>
            <a:r>
              <a:rPr lang="fr-FR" dirty="0"/>
              <a:t>, 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des </a:t>
            </a:r>
            <a:r>
              <a:rPr lang="fr-FR" b="1" dirty="0">
                <a:solidFill>
                  <a:srgbClr val="6C92E1"/>
                </a:solidFill>
              </a:rPr>
              <a:t>D</a:t>
            </a:r>
            <a:r>
              <a:rPr lang="fr-FR" dirty="0"/>
              <a:t>ispositifs médicaux, 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et de l‘</a:t>
            </a:r>
            <a:r>
              <a:rPr lang="fr-FR" b="1" dirty="0" smtClean="0">
                <a:solidFill>
                  <a:srgbClr val="6C92E1"/>
                </a:solidFill>
              </a:rPr>
              <a:t>I</a:t>
            </a:r>
            <a:r>
              <a:rPr lang="fr-FR" dirty="0" smtClean="0"/>
              <a:t>nnovation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6C92E1"/>
                </a:solidFill>
              </a:rPr>
              <a:t>T</a:t>
            </a:r>
            <a:r>
              <a:rPr lang="fr-FR" dirty="0" smtClean="0"/>
              <a:t>hérapeutique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2</a:t>
            </a:fld>
            <a:endParaRPr lang="fr-FR" noProof="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62" r="89243">
                        <a14:foregroundMark x1="49801" y1="15920" x2="49801" y2="15920"/>
                        <a14:foregroundMark x1="51394" y1="25373" x2="51394" y2="25373"/>
                        <a14:foregroundMark x1="50199" y1="74627" x2="50199" y2="74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34" y="1689894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 de texte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527565" y="976238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Merci</a:t>
            </a:r>
            <a:endParaRPr lang="fr-FR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527565" y="6325814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endParaRPr lang="fr-FR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3" name="Groupe 22" descr="Cette image est d’une forme abstrait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orme libre 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5" name="Titr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 smtClean="0"/>
              <a:t>Ressources humaines : diapositive 10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20</a:t>
            </a:fld>
            <a:endParaRPr lang="fr-FR" noProof="0" dirty="0"/>
          </a:p>
        </p:txBody>
      </p:sp>
      <p:sp>
        <p:nvSpPr>
          <p:cNvPr id="5" name="ZoneTexte 4"/>
          <p:cNvSpPr txBox="1"/>
          <p:nvPr/>
        </p:nvSpPr>
        <p:spPr>
          <a:xfrm>
            <a:off x="2288726" y="5853830"/>
            <a:ext cx="282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Luc.foroni@ars.sante.fr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61" y="5886504"/>
            <a:ext cx="311001" cy="311001"/>
          </a:xfrm>
          <a:prstGeom prst="rect">
            <a:avLst/>
          </a:prstGeom>
        </p:spPr>
      </p:pic>
      <p:sp>
        <p:nvSpPr>
          <p:cNvPr id="13" name="Zone de texte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003614" y="3249341"/>
            <a:ext cx="58668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questions ? </a:t>
            </a:r>
            <a:endParaRPr lang="fr-FR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Conversati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44441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80" y="1363085"/>
            <a:ext cx="5928482" cy="494700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Créés en </a:t>
            </a:r>
            <a:r>
              <a:rPr lang="fr-FR" b="1" dirty="0" smtClean="0"/>
              <a:t>2006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Constitués auprès des </a:t>
            </a:r>
            <a:r>
              <a:rPr lang="fr-FR" b="1" dirty="0" smtClean="0"/>
              <a:t>ARS</a:t>
            </a:r>
          </a:p>
          <a:p>
            <a:pPr lvl="1"/>
            <a:r>
              <a:rPr lang="fr-FR" dirty="0" smtClean="0"/>
              <a:t>1 OMEDIT par région</a:t>
            </a:r>
          </a:p>
          <a:p>
            <a:endParaRPr lang="fr-FR" sz="2400" dirty="0"/>
          </a:p>
          <a:p>
            <a:r>
              <a:rPr lang="fr-FR" sz="2400" dirty="0" smtClean="0"/>
              <a:t>Structures </a:t>
            </a:r>
            <a:r>
              <a:rPr lang="fr-FR" sz="2400" b="1" u="sng" dirty="0" smtClean="0"/>
              <a:t>régionales </a:t>
            </a:r>
          </a:p>
          <a:p>
            <a:pPr lvl="1"/>
            <a:r>
              <a:rPr lang="fr-FR" dirty="0" smtClean="0"/>
              <a:t>d'</a:t>
            </a:r>
            <a:r>
              <a:rPr lang="fr-FR" b="1" dirty="0" smtClean="0"/>
              <a:t>appui </a:t>
            </a:r>
            <a:r>
              <a:rPr lang="fr-FR" dirty="0"/>
              <a:t>et de </a:t>
            </a:r>
            <a:r>
              <a:rPr lang="fr-FR" b="1" dirty="0"/>
              <a:t>vigilance, </a:t>
            </a:r>
            <a:endParaRPr lang="fr-FR" b="1" dirty="0" smtClean="0"/>
          </a:p>
          <a:p>
            <a:pPr lvl="1"/>
            <a:r>
              <a:rPr lang="fr-FR" dirty="0" smtClean="0"/>
              <a:t>d'</a:t>
            </a:r>
            <a:r>
              <a:rPr lang="fr-FR" b="1" dirty="0" smtClean="0"/>
              <a:t>évaluation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b="1" dirty="0" smtClean="0"/>
              <a:t>d'information </a:t>
            </a:r>
            <a:r>
              <a:rPr lang="fr-FR" b="1" dirty="0"/>
              <a:t>et d'expertise scientifique </a:t>
            </a:r>
            <a:endParaRPr lang="fr-FR" b="1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701580" y="272118"/>
            <a:ext cx="10515600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OMEDITs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3</a:t>
            </a:fld>
            <a:endParaRPr lang="fr-FR" noProof="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CFCE0DC-4184-4FD3-8721-EF63CB55E69A}"/>
              </a:ext>
            </a:extLst>
          </p:cNvPr>
          <p:cNvGrpSpPr/>
          <p:nvPr/>
        </p:nvGrpSpPr>
        <p:grpSpPr>
          <a:xfrm>
            <a:off x="7889539" y="688841"/>
            <a:ext cx="4178347" cy="5048062"/>
            <a:chOff x="1847594" y="1354318"/>
            <a:chExt cx="3588502" cy="5048062"/>
          </a:xfrm>
        </p:grpSpPr>
        <p:sp>
          <p:nvSpPr>
            <p:cNvPr id="13" name="Rectangle 12"/>
            <p:cNvSpPr/>
            <p:nvPr/>
          </p:nvSpPr>
          <p:spPr>
            <a:xfrm>
              <a:off x="3277307" y="5663716"/>
              <a:ext cx="2145941" cy="73866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DELEGATIONS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DEPARTEMENTALES (DD</a:t>
              </a:r>
              <a:r>
                <a:rPr lang="fr-FR" sz="1400" b="1" dirty="0">
                  <a:solidFill>
                    <a:schemeClr val="tx1"/>
                  </a:solidFill>
                </a:rPr>
                <a:t>) 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DES </a:t>
              </a:r>
              <a:r>
                <a:rPr lang="fr-FR" sz="1400" b="1" dirty="0">
                  <a:solidFill>
                    <a:schemeClr val="tx1"/>
                  </a:solidFill>
                </a:rPr>
                <a:t>ARS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7C0817E-E0DE-4A22-A757-0DBC2991EA2C}"/>
                </a:ext>
              </a:extLst>
            </p:cNvPr>
            <p:cNvGrpSpPr/>
            <p:nvPr/>
          </p:nvGrpSpPr>
          <p:grpSpPr>
            <a:xfrm>
              <a:off x="1847594" y="1354318"/>
              <a:ext cx="3588502" cy="4285485"/>
              <a:chOff x="1847594" y="1354318"/>
              <a:chExt cx="3588502" cy="4285485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1878122" y="1354318"/>
                <a:ext cx="3545127" cy="307777"/>
              </a:xfrm>
              <a:prstGeom prst="rect">
                <a:avLst/>
              </a:prstGeom>
              <a:solidFill>
                <a:srgbClr val="7BEBD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NIVEAU NATIONAL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57412" y="1755023"/>
                <a:ext cx="2535308" cy="307777"/>
              </a:xfrm>
              <a:prstGeom prst="rect">
                <a:avLst/>
              </a:prstGeom>
              <a:solidFill>
                <a:srgbClr val="7BEBD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MINISTERE DE LA SANTE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847594" y="3180760"/>
                <a:ext cx="3545127" cy="307777"/>
              </a:xfrm>
              <a:prstGeom prst="rect">
                <a:avLst/>
              </a:prstGeom>
              <a:solidFill>
                <a:srgbClr val="6B8DE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NIVEAU REGIONAL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847594" y="5020237"/>
                <a:ext cx="3588502" cy="307777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NIVEAU LOCAL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19813" y="3906203"/>
                <a:ext cx="2272907" cy="307777"/>
              </a:xfrm>
              <a:prstGeom prst="rect">
                <a:avLst/>
              </a:prstGeom>
              <a:solidFill>
                <a:srgbClr val="6B8DE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  AGENCE REGIONALE DE SANTE</a:t>
                </a:r>
              </a:p>
            </p:txBody>
          </p:sp>
          <p:sp>
            <p:nvSpPr>
              <p:cNvPr id="21" name="Flèche vers le bas 20"/>
              <p:cNvSpPr/>
              <p:nvPr/>
            </p:nvSpPr>
            <p:spPr>
              <a:xfrm>
                <a:off x="3891185" y="3526403"/>
                <a:ext cx="190182" cy="365826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43522" y="2155728"/>
                <a:ext cx="68621" cy="100101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43522" y="4357330"/>
                <a:ext cx="68621" cy="66290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lèche vers le bas 23"/>
              <p:cNvSpPr/>
              <p:nvPr/>
            </p:nvSpPr>
            <p:spPr>
              <a:xfrm>
                <a:off x="3882741" y="5328014"/>
                <a:ext cx="190182" cy="311789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6CAAA14-DDDF-42FF-B26D-4915949D0B42}"/>
              </a:ext>
            </a:extLst>
          </p:cNvPr>
          <p:cNvGrpSpPr/>
          <p:nvPr/>
        </p:nvGrpSpPr>
        <p:grpSpPr>
          <a:xfrm>
            <a:off x="7910943" y="3177593"/>
            <a:ext cx="1299905" cy="2559311"/>
            <a:chOff x="395347" y="3877308"/>
            <a:chExt cx="1299905" cy="2742224"/>
          </a:xfrm>
        </p:grpSpPr>
        <p:sp>
          <p:nvSpPr>
            <p:cNvPr id="31" name="Rectangle 30"/>
            <p:cNvSpPr/>
            <p:nvPr/>
          </p:nvSpPr>
          <p:spPr>
            <a:xfrm>
              <a:off x="395347" y="3877308"/>
              <a:ext cx="1296145" cy="597582"/>
            </a:xfrm>
            <a:prstGeom prst="rect">
              <a:avLst/>
            </a:prstGeom>
            <a:solidFill>
              <a:srgbClr val="6313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OMEDIT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9490" y="5828075"/>
              <a:ext cx="1285762" cy="791457"/>
            </a:xfrm>
            <a:prstGeom prst="rect">
              <a:avLst/>
            </a:prstGeom>
            <a:solidFill>
              <a:srgbClr val="F5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ETABLISSEMENTS DE SANTE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955FD0FF-51BD-4BFE-BF60-700861F810A5}"/>
              </a:ext>
            </a:extLst>
          </p:cNvPr>
          <p:cNvSpPr/>
          <p:nvPr/>
        </p:nvSpPr>
        <p:spPr>
          <a:xfrm>
            <a:off x="7755262" y="3062818"/>
            <a:ext cx="1595115" cy="7670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383" y="1546913"/>
            <a:ext cx="1007998" cy="475136"/>
          </a:xfrm>
          <a:prstGeom prst="rect">
            <a:avLst/>
          </a:prstGeom>
        </p:spPr>
      </p:pic>
      <p:pic>
        <p:nvPicPr>
          <p:cNvPr id="1028" name="Picture 4" descr="Logo de l'agence régionale de santé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551" y="3779589"/>
            <a:ext cx="571296" cy="3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476" y="2669171"/>
            <a:ext cx="2298106" cy="21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4</a:t>
            </a:fld>
            <a:endParaRPr lang="fr-FR" noProof="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66348" y="1599739"/>
            <a:ext cx="6984776" cy="4947003"/>
          </a:xfrm>
        </p:spPr>
        <p:txBody>
          <a:bodyPr>
            <a:normAutofit/>
          </a:bodyPr>
          <a:lstStyle/>
          <a:p>
            <a:endParaRPr lang="fr-FR" b="1" dirty="0" smtClean="0"/>
          </a:p>
          <a:p>
            <a:r>
              <a:rPr lang="fr-FR" b="1" dirty="0"/>
              <a:t>Accompagnement </a:t>
            </a:r>
            <a:r>
              <a:rPr lang="fr-FR" dirty="0"/>
              <a:t>et </a:t>
            </a:r>
            <a:r>
              <a:rPr lang="fr-FR" dirty="0" smtClean="0"/>
              <a:t>mise </a:t>
            </a:r>
            <a:r>
              <a:rPr lang="fr-FR" dirty="0"/>
              <a:t>en œuvre </a:t>
            </a:r>
            <a:r>
              <a:rPr lang="fr-FR" dirty="0" smtClean="0"/>
              <a:t>des </a:t>
            </a:r>
            <a:r>
              <a:rPr lang="fr-FR" dirty="0"/>
              <a:t>démarches: </a:t>
            </a:r>
          </a:p>
          <a:p>
            <a:pPr lvl="1"/>
            <a:r>
              <a:rPr lang="fr-FR" dirty="0"/>
              <a:t>de qualité </a:t>
            </a:r>
          </a:p>
          <a:p>
            <a:pPr lvl="1"/>
            <a:r>
              <a:rPr lang="fr-FR" dirty="0"/>
              <a:t>de sécurité </a:t>
            </a:r>
          </a:p>
          <a:p>
            <a:pPr lvl="1"/>
            <a:r>
              <a:rPr lang="fr-FR" dirty="0"/>
              <a:t>d’efficience </a:t>
            </a:r>
            <a:r>
              <a:rPr lang="fr-FR" dirty="0" smtClean="0"/>
              <a:t>/ médico-économie 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Sur </a:t>
            </a:r>
            <a:r>
              <a:rPr lang="fr-FR" b="1" dirty="0" smtClean="0"/>
              <a:t>médicaments </a:t>
            </a:r>
            <a:r>
              <a:rPr lang="fr-FR" b="1" dirty="0"/>
              <a:t>et aux dispositifs médicaux</a:t>
            </a:r>
            <a:endParaRPr lang="fr-FR" dirty="0"/>
          </a:p>
          <a:p>
            <a:r>
              <a:rPr lang="fr-FR" dirty="0" smtClean="0"/>
              <a:t>Auprès des </a:t>
            </a:r>
            <a:r>
              <a:rPr lang="fr-FR" dirty="0"/>
              <a:t>é</a:t>
            </a:r>
            <a:r>
              <a:rPr lang="fr-FR" dirty="0" smtClean="0"/>
              <a:t>tablissements</a:t>
            </a:r>
            <a:r>
              <a:rPr lang="fr-FR" b="1" dirty="0" smtClean="0"/>
              <a:t> </a:t>
            </a:r>
            <a:r>
              <a:rPr lang="fr-FR" b="1" dirty="0"/>
              <a:t>publics et </a:t>
            </a:r>
            <a:r>
              <a:rPr lang="fr-FR" b="1" dirty="0" smtClean="0"/>
              <a:t>privés</a:t>
            </a:r>
            <a:endParaRPr lang="fr-FR" dirty="0"/>
          </a:p>
          <a:p>
            <a:r>
              <a:rPr lang="fr-FR" b="1" dirty="0" smtClean="0"/>
              <a:t>patients </a:t>
            </a:r>
            <a:r>
              <a:rPr lang="fr-FR" dirty="0"/>
              <a:t>et </a:t>
            </a:r>
            <a:r>
              <a:rPr lang="fr-FR" b="1" dirty="0" smtClean="0"/>
              <a:t>professionnels </a:t>
            </a:r>
            <a:r>
              <a:rPr lang="fr-FR" b="1" dirty="0"/>
              <a:t>de santé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466347" y="536467"/>
            <a:ext cx="2592877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OMEDITs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43" y="346760"/>
            <a:ext cx="2686050" cy="170497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774352" y="252612"/>
            <a:ext cx="2104335" cy="1146881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98627" y="552916"/>
            <a:ext cx="1455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1C3870"/>
                </a:solidFill>
              </a:rPr>
              <a:t>COMMENT ? </a:t>
            </a:r>
          </a:p>
          <a:p>
            <a:pPr algn="ctr"/>
            <a:r>
              <a:rPr lang="fr-FR" b="1" dirty="0" smtClean="0">
                <a:solidFill>
                  <a:srgbClr val="1C3870"/>
                </a:solidFill>
              </a:rPr>
              <a:t>POUR QUI </a:t>
            </a:r>
            <a:r>
              <a:rPr lang="fr-FR" b="1" dirty="0">
                <a:solidFill>
                  <a:srgbClr val="1C387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3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 noGrp="1"/>
          </p:cNvSpPr>
          <p:nvPr>
            <p:ph type="title"/>
          </p:nvPr>
        </p:nvSpPr>
        <p:spPr>
          <a:xfrm>
            <a:off x="740228" y="0"/>
            <a:ext cx="10515600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OMEDIT- Auvergne Rhône Alpes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525520" y="1411457"/>
            <a:ext cx="5463073" cy="4858998"/>
          </a:xfrm>
        </p:spPr>
        <p:txBody>
          <a:bodyPr/>
          <a:lstStyle/>
          <a:p>
            <a:r>
              <a:rPr lang="fr-FR" b="1" dirty="0" smtClean="0"/>
              <a:t>L’équipe actuelle de l’</a:t>
            </a:r>
            <a:r>
              <a:rPr lang="fr-FR" b="1" dirty="0" err="1" smtClean="0"/>
              <a:t>OMéDIT</a:t>
            </a:r>
            <a:r>
              <a:rPr lang="fr-FR" b="1" dirty="0" smtClean="0"/>
              <a:t> </a:t>
            </a:r>
            <a:r>
              <a:rPr lang="fr-FR" b="1" dirty="0" err="1"/>
              <a:t>Auvergne-Rhône-Alpes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</a:p>
          <a:p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1 coordonnateur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1,5 ETP pharmacien hospitalier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2 Pharmaciens Assistants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1 interne en pharmacie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1 chargé d’étude statistique </a:t>
            </a:r>
          </a:p>
          <a:p>
            <a:pPr lvl="1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5</a:t>
            </a:fld>
            <a:endParaRPr lang="fr-FR" noProof="0" dirty="0"/>
          </a:p>
        </p:txBody>
      </p:sp>
      <p:pic>
        <p:nvPicPr>
          <p:cNvPr id="2" name="Picture 2" descr="Recherche | geo.data.gouv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85" y="22062"/>
            <a:ext cx="1782480" cy="17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245213" y="706394"/>
            <a:ext cx="56599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Contractualisation CAQES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e 61" descr="Cette image est une main d’une femme écrivant sur une feuille de papier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orme libre 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orme libre 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orme libre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orme libre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orme libre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orme libre 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orme libre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orme libre 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e libre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Forme libre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orme libre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orme libre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orme libre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orme libre 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r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</a:t>
            </a:r>
            <a:r>
              <a:rPr lang="fr-FR" dirty="0" smtClean="0"/>
              <a:t>diapositive </a:t>
            </a:r>
            <a:r>
              <a:rPr lang="fr" dirty="0" smtClean="0"/>
              <a:t>2</a:t>
            </a:r>
            <a:endParaRPr lang="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580AB-5C3C-4B4F-8E2A-8B7A0A8CE69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1FC60D92-4DC6-4171-BB6D-9359EFDF1FD3}"/>
              </a:ext>
            </a:extLst>
          </p:cNvPr>
          <p:cNvSpPr txBox="1">
            <a:spLocks/>
          </p:cNvSpPr>
          <p:nvPr/>
        </p:nvSpPr>
        <p:spPr>
          <a:xfrm>
            <a:off x="828473" y="1596796"/>
            <a:ext cx="4297740" cy="4786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chemeClr val="tx2"/>
                </a:solidFill>
                <a:cs typeface="Calibri"/>
              </a:rPr>
              <a:t>                 </a:t>
            </a:r>
            <a:r>
              <a:rPr lang="fr-FR" dirty="0" smtClean="0">
                <a:cs typeface="Calibri"/>
              </a:rPr>
              <a:t>      </a:t>
            </a:r>
            <a:r>
              <a:rPr lang="fr-FR" b="1" dirty="0" smtClean="0">
                <a:solidFill>
                  <a:schemeClr val="accent1"/>
                </a:solidFill>
                <a:cs typeface="Calibri"/>
              </a:rPr>
              <a:t>C</a:t>
            </a:r>
            <a:r>
              <a:rPr lang="fr-FR" dirty="0" smtClean="0">
                <a:cs typeface="Calibri"/>
              </a:rPr>
              <a:t>ontrat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Calibri"/>
              </a:rPr>
              <a:t>                    d'</a:t>
            </a:r>
            <a:r>
              <a:rPr lang="fr-FR" b="1" dirty="0" smtClean="0">
                <a:solidFill>
                  <a:schemeClr val="accent1"/>
                </a:solidFill>
                <a:cs typeface="Calibri"/>
              </a:rPr>
              <a:t>A</a:t>
            </a:r>
            <a:r>
              <a:rPr lang="fr-FR" dirty="0" smtClean="0">
                <a:cs typeface="Calibri"/>
              </a:rPr>
              <a:t>mélioration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Calibri"/>
              </a:rPr>
              <a:t>             de la </a:t>
            </a:r>
            <a:r>
              <a:rPr lang="fr-FR" b="1" dirty="0" smtClean="0">
                <a:solidFill>
                  <a:schemeClr val="accent1"/>
                </a:solidFill>
                <a:cs typeface="Calibri"/>
              </a:rPr>
              <a:t>Q</a:t>
            </a:r>
            <a:r>
              <a:rPr lang="fr-FR" dirty="0" smtClean="0">
                <a:cs typeface="Calibri"/>
              </a:rPr>
              <a:t>ualité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Calibri"/>
              </a:rPr>
              <a:t>           et de l'</a:t>
            </a:r>
            <a:r>
              <a:rPr lang="fr-FR" b="1" dirty="0" smtClean="0">
                <a:solidFill>
                  <a:schemeClr val="accent1"/>
                </a:solidFill>
                <a:cs typeface="Calibri"/>
              </a:rPr>
              <a:t>E</a:t>
            </a:r>
            <a:r>
              <a:rPr lang="fr-FR" dirty="0" smtClean="0">
                <a:cs typeface="Calibri"/>
              </a:rPr>
              <a:t>fficience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Calibri"/>
              </a:rPr>
              <a:t>                des </a:t>
            </a:r>
            <a:r>
              <a:rPr lang="fr-FR" b="1" dirty="0" smtClean="0">
                <a:solidFill>
                  <a:schemeClr val="accent1"/>
                </a:solidFill>
                <a:cs typeface="Calibri"/>
              </a:rPr>
              <a:t>S</a:t>
            </a:r>
            <a:r>
              <a:rPr lang="fr-FR" dirty="0" smtClean="0">
                <a:cs typeface="Calibri"/>
              </a:rPr>
              <a:t>oins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7</a:t>
            </a:fld>
            <a:endParaRPr lang="fr-FR" noProof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0" y="255757"/>
            <a:ext cx="11449280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3663" y="1825625"/>
            <a:ext cx="5181600" cy="435133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Objectifs</a:t>
            </a:r>
          </a:p>
          <a:p>
            <a:endParaRPr lang="fr-FR" dirty="0"/>
          </a:p>
          <a:p>
            <a:pPr lvl="1"/>
            <a:r>
              <a:rPr lang="fr-FR" dirty="0" smtClean="0"/>
              <a:t>Mobiliser la communauté médicale sur la qualité des la prescription des antibiotiques dans les ES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Travailler sur la pertinence des prescriptions antibiotiques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Indicateurs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nationaux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70AD47"/>
                </a:solidFill>
              </a:rPr>
              <a:t>régionaux</a:t>
            </a:r>
          </a:p>
          <a:p>
            <a:r>
              <a:rPr lang="fr-FR" sz="2400" dirty="0" smtClean="0"/>
              <a:t>Suivi de la consommation en antibiotiques</a:t>
            </a:r>
          </a:p>
          <a:p>
            <a:endParaRPr lang="fr-FR" sz="2400" dirty="0"/>
          </a:p>
          <a:p>
            <a:r>
              <a:rPr lang="fr-FR" sz="2400" dirty="0" smtClean="0"/>
              <a:t>Audits de bon usage</a:t>
            </a:r>
          </a:p>
          <a:p>
            <a:endParaRPr lang="fr-FR" sz="2400" dirty="0"/>
          </a:p>
          <a:p>
            <a:r>
              <a:rPr lang="fr-FR" sz="2400" dirty="0" smtClean="0"/>
              <a:t>Suivi du taux et des justificatifs des </a:t>
            </a:r>
            <a:r>
              <a:rPr lang="fr-FR" sz="2400" dirty="0" err="1" smtClean="0"/>
              <a:t>ttt</a:t>
            </a:r>
            <a:r>
              <a:rPr lang="fr-FR" sz="2400" dirty="0" smtClean="0"/>
              <a:t> </a:t>
            </a:r>
            <a:r>
              <a:rPr lang="fr-FR" sz="2400" dirty="0" err="1" smtClean="0"/>
              <a:t>Atb</a:t>
            </a:r>
            <a:r>
              <a:rPr lang="fr-FR" sz="2400" dirty="0" smtClean="0"/>
              <a:t> curatifs de longue durée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6" name="Zone de texte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095848" y="543009"/>
            <a:ext cx="984790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CAQES et bon usage des antibiotiques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2018 à 2021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563089"/>
              </p:ext>
            </p:extLst>
          </p:nvPr>
        </p:nvGraphicFramePr>
        <p:xfrm>
          <a:off x="300790" y="1378876"/>
          <a:ext cx="11538286" cy="547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074">
                  <a:extLst>
                    <a:ext uri="{9D8B030D-6E8A-4147-A177-3AD203B41FA5}">
                      <a16:colId xmlns:a16="http://schemas.microsoft.com/office/drawing/2014/main" val="3006294488"/>
                    </a:ext>
                  </a:extLst>
                </a:gridCol>
                <a:gridCol w="5191299">
                  <a:extLst>
                    <a:ext uri="{9D8B030D-6E8A-4147-A177-3AD203B41FA5}">
                      <a16:colId xmlns:a16="http://schemas.microsoft.com/office/drawing/2014/main" val="2455969120"/>
                    </a:ext>
                  </a:extLst>
                </a:gridCol>
                <a:gridCol w="1154526">
                  <a:extLst>
                    <a:ext uri="{9D8B030D-6E8A-4147-A177-3AD203B41FA5}">
                      <a16:colId xmlns:a16="http://schemas.microsoft.com/office/drawing/2014/main" val="3943480133"/>
                    </a:ext>
                  </a:extLst>
                </a:gridCol>
                <a:gridCol w="1647496">
                  <a:extLst>
                    <a:ext uri="{9D8B030D-6E8A-4147-A177-3AD203B41FA5}">
                      <a16:colId xmlns:a16="http://schemas.microsoft.com/office/drawing/2014/main" val="2788211626"/>
                    </a:ext>
                  </a:extLst>
                </a:gridCol>
                <a:gridCol w="2307891">
                  <a:extLst>
                    <a:ext uri="{9D8B030D-6E8A-4147-A177-3AD203B41FA5}">
                      <a16:colId xmlns:a16="http://schemas.microsoft.com/office/drawing/2014/main" val="308293436"/>
                    </a:ext>
                  </a:extLst>
                </a:gridCol>
              </a:tblGrid>
              <a:tr h="58055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effectLst/>
                        </a:rPr>
                        <a:t>Indicateur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Libellé indicateur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Statut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Eléments de preuve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800" dirty="0">
                        <a:effectLst/>
                      </a:endParaRPr>
                    </a:p>
                  </a:txBody>
                  <a:tcPr marL="56356" marR="56356" marT="0" marB="0"/>
                </a:tc>
                <a:extLst>
                  <a:ext uri="{0D108BD9-81ED-4DB2-BD59-A6C34878D82A}">
                    <a16:rowId xmlns:a16="http://schemas.microsoft.com/office/drawing/2014/main" val="615848137"/>
                  </a:ext>
                </a:extLst>
              </a:tr>
              <a:tr h="748299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strike="sngStrike" dirty="0">
                          <a:solidFill>
                            <a:schemeClr val="tx1"/>
                          </a:solidFill>
                          <a:effectLst/>
                        </a:rPr>
                        <a:t>Indicateur : 2.4.1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strike="sngStrike" dirty="0">
                          <a:solidFill>
                            <a:schemeClr val="tx1"/>
                          </a:solidFill>
                          <a:effectLst/>
                        </a:rPr>
                        <a:t>Réduction de la consommation d’antibiotiques pour rejoindre la moyenne européenne en 5 ans :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strike="sngStrike" dirty="0">
                          <a:solidFill>
                            <a:srgbClr val="0070C0"/>
                          </a:solidFill>
                          <a:effectLst/>
                        </a:rPr>
                        <a:t>National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b="1" strike="sngStrike" dirty="0">
                          <a:solidFill>
                            <a:srgbClr val="FF0000"/>
                          </a:solidFill>
                          <a:effectLst/>
                        </a:rPr>
                        <a:t>NON SCORE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Suppression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extLst>
                  <a:ext uri="{0D108BD9-81ED-4DB2-BD59-A6C34878D82A}">
                    <a16:rowId xmlns:a16="http://schemas.microsoft.com/office/drawing/2014/main" val="1158201223"/>
                  </a:ext>
                </a:extLst>
              </a:tr>
              <a:tr h="58055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>
                          <a:effectLst/>
                        </a:rPr>
                        <a:t>Indicateur : 2.4.2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effectLst/>
                        </a:rPr>
                        <a:t>proportion de traitements antibiotiques curatifs de plus de 7 jours non justifiés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solidFill>
                            <a:srgbClr val="0070C0"/>
                          </a:solidFill>
                          <a:effectLst/>
                        </a:rPr>
                        <a:t>National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>
                          <a:effectLst/>
                        </a:rPr>
                        <a:t>audit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  <a:latin typeface="+mn-lt"/>
                          <a:ea typeface="+mn-ea"/>
                        </a:rPr>
                        <a:t>2018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+mn-ea"/>
                        </a:rPr>
                        <a:t> et 2019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extLst>
                  <a:ext uri="{0D108BD9-81ED-4DB2-BD59-A6C34878D82A}">
                    <a16:rowId xmlns:a16="http://schemas.microsoft.com/office/drawing/2014/main" val="82258879"/>
                  </a:ext>
                </a:extLst>
              </a:tr>
              <a:tr h="58055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>
                          <a:effectLst/>
                        </a:rPr>
                        <a:t>Indicateur : 2.4.3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proportion d’ATB prophylaxies de plus de 24h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Régional</a:t>
                      </a:r>
                      <a:endParaRPr lang="fr-FR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Audit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extLst>
                  <a:ext uri="{0D108BD9-81ED-4DB2-BD59-A6C34878D82A}">
                    <a16:rowId xmlns:a16="http://schemas.microsoft.com/office/drawing/2014/main" val="1101619689"/>
                  </a:ext>
                </a:extLst>
              </a:tr>
              <a:tr h="2272089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>
                          <a:effectLst/>
                        </a:rPr>
                        <a:t>Indicateur : 2.4.4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effectLst/>
                        </a:rPr>
                        <a:t>utilisation de l’outil CONSORES de suivi des consommations d’antibiotiques et des résistances bactériennes pour permettre le pilotage interne de la lutte contre l’</a:t>
                      </a:r>
                      <a:r>
                        <a:rPr lang="fr-FR" sz="1800" dirty="0" err="1">
                          <a:effectLst/>
                        </a:rPr>
                        <a:t>antibiorésistance</a:t>
                      </a:r>
                      <a:r>
                        <a:rPr lang="fr-FR" sz="1800" dirty="0">
                          <a:effectLst/>
                        </a:rPr>
                        <a:t> : saisie effective des données au moins pour ce qui concerne les consommations les deux premières années du contrat puis saisie des deux types d’informations.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Régional</a:t>
                      </a:r>
                      <a:endParaRPr lang="fr-FR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effectLst/>
                        </a:rPr>
                        <a:t>Données à disposition de l'ARS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  <a:latin typeface="+mn-lt"/>
                          <a:ea typeface="+mn-ea"/>
                        </a:rPr>
                        <a:t>2018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+mn-ea"/>
                        </a:rPr>
                        <a:t> à 2021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extLst>
                  <a:ext uri="{0D108BD9-81ED-4DB2-BD59-A6C34878D82A}">
                    <a16:rowId xmlns:a16="http://schemas.microsoft.com/office/drawing/2014/main" val="95182204"/>
                  </a:ext>
                </a:extLst>
              </a:tr>
              <a:tr h="58055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>
                          <a:effectLst/>
                        </a:rPr>
                        <a:t>Indicateur : 2.4.5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effectLst/>
                        </a:rPr>
                        <a:t>Evaluation de la réévaluation des traitements antibiotiques à 48-72h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Régional</a:t>
                      </a:r>
                      <a:endParaRPr lang="fr-FR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Audit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900"/>
                        </a:spcAft>
                      </a:pPr>
                      <a:r>
                        <a:rPr lang="fr-FR" sz="1800" dirty="0" smtClean="0">
                          <a:effectLst/>
                          <a:latin typeface="+mn-lt"/>
                          <a:ea typeface="+mn-ea"/>
                        </a:rPr>
                        <a:t>2019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56" marR="56356" marT="0" marB="0" anchor="ctr"/>
                </a:tc>
                <a:extLst>
                  <a:ext uri="{0D108BD9-81ED-4DB2-BD59-A6C34878D82A}">
                    <a16:rowId xmlns:a16="http://schemas.microsoft.com/office/drawing/2014/main" val="21342498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fr-FR" noProof="0" smtClean="0"/>
              <a:t>9</a:t>
            </a:fld>
            <a:endParaRPr lang="fr-FR" noProof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3977" y="2873707"/>
            <a:ext cx="24129209" cy="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 de texte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911"/>
            <a:ext cx="105156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600" b="1" noProof="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Indicateurs bon usage des antibiotiques</a:t>
            </a:r>
            <a:br>
              <a:rPr lang="fr-FR" sz="3600" b="1" noProof="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2018 à 2021</a:t>
            </a:r>
            <a:br>
              <a:rPr lang="fr-FR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68_TF33668227.potx" id="{F0D5A7CF-CB2C-478D-8806-7025D89260FA}" vid="{9DBAA9DB-DA82-43BC-A5ED-9DE8B0A8B61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Ressources humaines, à partir de 24Slides</Template>
  <TotalTime>0</TotalTime>
  <Words>1246</Words>
  <Application>Microsoft Office PowerPoint</Application>
  <PresentationFormat>Grand écran</PresentationFormat>
  <Paragraphs>278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Symbol</vt:lpstr>
      <vt:lpstr>Wingdings</vt:lpstr>
      <vt:lpstr>Thème Office</vt:lpstr>
      <vt:lpstr>Ressources humaines : diapositive 1</vt:lpstr>
      <vt:lpstr>OMEDIT</vt:lpstr>
      <vt:lpstr>Présentation PowerPoint</vt:lpstr>
      <vt:lpstr>Présentation PowerPoint</vt:lpstr>
      <vt:lpstr>OMEDIT- Auvergne Rhône Alpes</vt:lpstr>
      <vt:lpstr>Ressources humaines : diapositive 2</vt:lpstr>
      <vt:lpstr>Présentation PowerPoint</vt:lpstr>
      <vt:lpstr>Présentation PowerPoint</vt:lpstr>
      <vt:lpstr>Indicateurs bon usage des antibiotiques de 2018 à 2021 </vt:lpstr>
      <vt:lpstr>Indicateur 2.4.2 : proportion des traitements antibiotiques curatifs de plus de 7 jours non justifiés</vt:lpstr>
      <vt:lpstr>Indicateur 2.4.3 : proportion d’antibioprophylaxie de plus de 24h</vt:lpstr>
      <vt:lpstr>Indicateur 2.4.5 : Evaluation de la réévaluation des traitements antibiotiques à 48-72h</vt:lpstr>
      <vt:lpstr>Indicateur 2.4.5 : Evaluation de la réévaluation des traitements antibiotiques à 48-72h Taux de  justification de l’antibiothérapie dans le DP</vt:lpstr>
      <vt:lpstr>Indicateur 2.4.5 : Evaluation de la réévaluation des traitements antibiotiques à 48-72h  Taux de réévaluation de l’antibiothérapie</vt:lpstr>
      <vt:lpstr>Indicateur 2.4.5 : Evaluation de la réévaluation des traitements antibiotiques à 48-72h  désescalade possible du traitement antibiotique suite à la réévaluation</vt:lpstr>
      <vt:lpstr>nouveau CAQES 2022-2025 Indicateur régional Bon Usage Antibiotiques  </vt:lpstr>
      <vt:lpstr>Groupe de travail antifongiques systémiques GréBA </vt:lpstr>
      <vt:lpstr>Formations et communications</vt:lpstr>
      <vt:lpstr>Formations et communications</vt:lpstr>
      <vt:lpstr>Ressources humaines : diapositive 10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2021-09-30T13:25:18Z</dcterms:created>
  <dcterms:modified xsi:type="dcterms:W3CDTF">2022-11-25T07:39:06Z</dcterms:modified>
</cp:coreProperties>
</file>